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0307F27-E03F-44A9-A17C-1253FC1FCA4C}" type="datetimeFigureOut">
              <a:rPr lang="en-IN" smtClean="0"/>
              <a:pPr/>
              <a:t>14-07-2025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A1F283E-6727-4E02-9C7F-142B8E5A0B90}" type="slidenum">
              <a:rPr lang="en-IN" smtClean="0"/>
              <a:pPr/>
              <a:t>‹#›</a:t>
            </a:fld>
            <a:endParaRPr lang="en-IN"/>
          </a:p>
        </p:txBody>
      </p:sp>
    </p:spTree>
    <p:extLst>
      <p:ext uri="{BB962C8B-B14F-4D97-AF65-F5344CB8AC3E}">
        <p14:creationId xmlns:p14="http://schemas.microsoft.com/office/powerpoint/2010/main" xmlns="" val="2644636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0307F27-E03F-44A9-A17C-1253FC1FCA4C}" type="datetimeFigureOut">
              <a:rPr lang="en-IN" smtClean="0"/>
              <a:pPr/>
              <a:t>14-07-2025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A1F283E-6727-4E02-9C7F-142B8E5A0B90}" type="slidenum">
              <a:rPr lang="en-IN" smtClean="0"/>
              <a:pPr/>
              <a:t>‹#›</a:t>
            </a:fld>
            <a:endParaRPr lang="en-IN"/>
          </a:p>
        </p:txBody>
      </p:sp>
    </p:spTree>
    <p:extLst>
      <p:ext uri="{BB962C8B-B14F-4D97-AF65-F5344CB8AC3E}">
        <p14:creationId xmlns:p14="http://schemas.microsoft.com/office/powerpoint/2010/main" xmlns="" val="128361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0307F27-E03F-44A9-A17C-1253FC1FCA4C}" type="datetimeFigureOut">
              <a:rPr lang="en-IN" smtClean="0"/>
              <a:pPr/>
              <a:t>14-07-2025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A1F283E-6727-4E02-9C7F-142B8E5A0B90}" type="slidenum">
              <a:rPr lang="en-IN" smtClean="0"/>
              <a:pPr/>
              <a:t>‹#›</a:t>
            </a:fld>
            <a:endParaRPr lang="en-IN"/>
          </a:p>
        </p:txBody>
      </p:sp>
    </p:spTree>
    <p:extLst>
      <p:ext uri="{BB962C8B-B14F-4D97-AF65-F5344CB8AC3E}">
        <p14:creationId xmlns:p14="http://schemas.microsoft.com/office/powerpoint/2010/main" xmlns="" val="2091581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0307F27-E03F-44A9-A17C-1253FC1FCA4C}" type="datetimeFigureOut">
              <a:rPr lang="en-IN" smtClean="0"/>
              <a:pPr/>
              <a:t>14-07-2025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A1F283E-6727-4E02-9C7F-142B8E5A0B90}" type="slidenum">
              <a:rPr lang="en-IN" smtClean="0"/>
              <a:pPr/>
              <a:t>‹#›</a:t>
            </a:fld>
            <a:endParaRPr lang="en-IN"/>
          </a:p>
        </p:txBody>
      </p:sp>
    </p:spTree>
    <p:extLst>
      <p:ext uri="{BB962C8B-B14F-4D97-AF65-F5344CB8AC3E}">
        <p14:creationId xmlns:p14="http://schemas.microsoft.com/office/powerpoint/2010/main" xmlns="" val="2187767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307F27-E03F-44A9-A17C-1253FC1FCA4C}" type="datetimeFigureOut">
              <a:rPr lang="en-IN" smtClean="0"/>
              <a:pPr/>
              <a:t>14-07-2025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A1F283E-6727-4E02-9C7F-142B8E5A0B90}" type="slidenum">
              <a:rPr lang="en-IN" smtClean="0"/>
              <a:pPr/>
              <a:t>‹#›</a:t>
            </a:fld>
            <a:endParaRPr lang="en-IN"/>
          </a:p>
        </p:txBody>
      </p:sp>
    </p:spTree>
    <p:extLst>
      <p:ext uri="{BB962C8B-B14F-4D97-AF65-F5344CB8AC3E}">
        <p14:creationId xmlns:p14="http://schemas.microsoft.com/office/powerpoint/2010/main" xmlns="" val="3199520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0307F27-E03F-44A9-A17C-1253FC1FCA4C}" type="datetimeFigureOut">
              <a:rPr lang="en-IN" smtClean="0"/>
              <a:pPr/>
              <a:t>14-07-2025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A1F283E-6727-4E02-9C7F-142B8E5A0B90}" type="slidenum">
              <a:rPr lang="en-IN" smtClean="0"/>
              <a:pPr/>
              <a:t>‹#›</a:t>
            </a:fld>
            <a:endParaRPr lang="en-IN"/>
          </a:p>
        </p:txBody>
      </p:sp>
    </p:spTree>
    <p:extLst>
      <p:ext uri="{BB962C8B-B14F-4D97-AF65-F5344CB8AC3E}">
        <p14:creationId xmlns:p14="http://schemas.microsoft.com/office/powerpoint/2010/main" xmlns="" val="593108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0307F27-E03F-44A9-A17C-1253FC1FCA4C}" type="datetimeFigureOut">
              <a:rPr lang="en-IN" smtClean="0"/>
              <a:pPr/>
              <a:t>14-07-2025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A1F283E-6727-4E02-9C7F-142B8E5A0B90}" type="slidenum">
              <a:rPr lang="en-IN" smtClean="0"/>
              <a:pPr/>
              <a:t>‹#›</a:t>
            </a:fld>
            <a:endParaRPr lang="en-IN"/>
          </a:p>
        </p:txBody>
      </p:sp>
    </p:spTree>
    <p:extLst>
      <p:ext uri="{BB962C8B-B14F-4D97-AF65-F5344CB8AC3E}">
        <p14:creationId xmlns:p14="http://schemas.microsoft.com/office/powerpoint/2010/main" xmlns="" val="1497154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0307F27-E03F-44A9-A17C-1253FC1FCA4C}" type="datetimeFigureOut">
              <a:rPr lang="en-IN" smtClean="0"/>
              <a:pPr/>
              <a:t>14-07-2025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A1F283E-6727-4E02-9C7F-142B8E5A0B90}" type="slidenum">
              <a:rPr lang="en-IN" smtClean="0"/>
              <a:pPr/>
              <a:t>‹#›</a:t>
            </a:fld>
            <a:endParaRPr lang="en-IN"/>
          </a:p>
        </p:txBody>
      </p:sp>
    </p:spTree>
    <p:extLst>
      <p:ext uri="{BB962C8B-B14F-4D97-AF65-F5344CB8AC3E}">
        <p14:creationId xmlns:p14="http://schemas.microsoft.com/office/powerpoint/2010/main" xmlns="" val="960755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307F27-E03F-44A9-A17C-1253FC1FCA4C}" type="datetimeFigureOut">
              <a:rPr lang="en-IN" smtClean="0"/>
              <a:pPr/>
              <a:t>14-07-2025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A1F283E-6727-4E02-9C7F-142B8E5A0B90}" type="slidenum">
              <a:rPr lang="en-IN" smtClean="0"/>
              <a:pPr/>
              <a:t>‹#›</a:t>
            </a:fld>
            <a:endParaRPr lang="en-IN"/>
          </a:p>
        </p:txBody>
      </p:sp>
    </p:spTree>
    <p:extLst>
      <p:ext uri="{BB962C8B-B14F-4D97-AF65-F5344CB8AC3E}">
        <p14:creationId xmlns:p14="http://schemas.microsoft.com/office/powerpoint/2010/main" xmlns="" val="1177550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307F27-E03F-44A9-A17C-1253FC1FCA4C}" type="datetimeFigureOut">
              <a:rPr lang="en-IN" smtClean="0"/>
              <a:pPr/>
              <a:t>14-07-2025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A1F283E-6727-4E02-9C7F-142B8E5A0B90}" type="slidenum">
              <a:rPr lang="en-IN" smtClean="0"/>
              <a:pPr/>
              <a:t>‹#›</a:t>
            </a:fld>
            <a:endParaRPr lang="en-IN"/>
          </a:p>
        </p:txBody>
      </p:sp>
    </p:spTree>
    <p:extLst>
      <p:ext uri="{BB962C8B-B14F-4D97-AF65-F5344CB8AC3E}">
        <p14:creationId xmlns:p14="http://schemas.microsoft.com/office/powerpoint/2010/main" xmlns="" val="2154341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307F27-E03F-44A9-A17C-1253FC1FCA4C}" type="datetimeFigureOut">
              <a:rPr lang="en-IN" smtClean="0"/>
              <a:pPr/>
              <a:t>14-07-2025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A1F283E-6727-4E02-9C7F-142B8E5A0B90}" type="slidenum">
              <a:rPr lang="en-IN" smtClean="0"/>
              <a:pPr/>
              <a:t>‹#›</a:t>
            </a:fld>
            <a:endParaRPr lang="en-IN"/>
          </a:p>
        </p:txBody>
      </p:sp>
    </p:spTree>
    <p:extLst>
      <p:ext uri="{BB962C8B-B14F-4D97-AF65-F5344CB8AC3E}">
        <p14:creationId xmlns:p14="http://schemas.microsoft.com/office/powerpoint/2010/main" xmlns="" val="172675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307F27-E03F-44A9-A17C-1253FC1FCA4C}" type="datetimeFigureOut">
              <a:rPr lang="en-IN" smtClean="0"/>
              <a:pPr/>
              <a:t>14-07-2025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F283E-6727-4E02-9C7F-142B8E5A0B90}" type="slidenum">
              <a:rPr lang="en-IN" smtClean="0"/>
              <a:pPr/>
              <a:t>‹#›</a:t>
            </a:fld>
            <a:endParaRPr lang="en-IN"/>
          </a:p>
        </p:txBody>
      </p:sp>
    </p:spTree>
    <p:extLst>
      <p:ext uri="{BB962C8B-B14F-4D97-AF65-F5344CB8AC3E}">
        <p14:creationId xmlns:p14="http://schemas.microsoft.com/office/powerpoint/2010/main" xmlns="" val="3662311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Stochastic Model of </a:t>
            </a:r>
            <a:r>
              <a:rPr lang="en-US" smtClean="0"/>
              <a:t>population </a:t>
            </a:r>
            <a:r>
              <a:rPr lang="en-US" smtClean="0"/>
              <a:t>growth</a:t>
            </a:r>
            <a:br>
              <a:rPr lang="en-US" smtClean="0"/>
            </a:br>
            <a:r>
              <a:rPr lang="en-US" dirty="0" smtClean="0"/>
              <a:t/>
            </a:r>
            <a:br>
              <a:rPr lang="en-US" dirty="0" smtClean="0"/>
            </a:br>
            <a:r>
              <a:rPr lang="en-US" sz="2000" dirty="0" smtClean="0"/>
              <a:t>Dr Mohammed Shoeb</a:t>
            </a:r>
            <a:br>
              <a:rPr lang="en-US" sz="2000" dirty="0" smtClean="0"/>
            </a:br>
            <a:r>
              <a:rPr lang="en-US" sz="2000" dirty="0" smtClean="0"/>
              <a:t>Assistant Professor</a:t>
            </a:r>
            <a:br>
              <a:rPr lang="en-US" sz="2000" dirty="0" smtClean="0"/>
            </a:br>
            <a:r>
              <a:rPr lang="en-US" sz="2000" dirty="0" smtClean="0"/>
              <a:t>Department of Zoology</a:t>
            </a:r>
            <a:br>
              <a:rPr lang="en-US" sz="2000" dirty="0" smtClean="0"/>
            </a:br>
            <a:r>
              <a:rPr lang="en-US" sz="2000" dirty="0" smtClean="0"/>
              <a:t>Govt. Dr WW Patankar Girl’s PG College, Durg</a:t>
            </a:r>
            <a:endParaRPr lang="en-IN" sz="2000" dirty="0"/>
          </a:p>
        </p:txBody>
      </p:sp>
    </p:spTree>
    <p:extLst>
      <p:ext uri="{BB962C8B-B14F-4D97-AF65-F5344CB8AC3E}">
        <p14:creationId xmlns:p14="http://schemas.microsoft.com/office/powerpoint/2010/main" xmlns="" val="2409747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Probability Networks</a:t>
            </a:r>
            <a:endParaRPr lang="en-IN" dirty="0"/>
          </a:p>
        </p:txBody>
      </p:sp>
      <p:sp>
        <p:nvSpPr>
          <p:cNvPr id="3" name="Content Placeholder 2"/>
          <p:cNvSpPr>
            <a:spLocks noGrp="1"/>
          </p:cNvSpPr>
          <p:nvPr>
            <p:ph idx="1"/>
          </p:nvPr>
        </p:nvSpPr>
        <p:spPr/>
        <p:txBody>
          <a:bodyPr>
            <a:normAutofit fontScale="92500" lnSpcReduction="10000"/>
          </a:bodyPr>
          <a:lstStyle/>
          <a:p>
            <a:r>
              <a:rPr lang="en-US" dirty="0"/>
              <a:t>Probability (or belief) networks have been used in a variety of settings to compile information from various sources to generate probabilistic inferences and </a:t>
            </a:r>
            <a:r>
              <a:rPr lang="en-US" dirty="0" smtClean="0"/>
              <a:t>predictions.</a:t>
            </a:r>
          </a:p>
          <a:p>
            <a:r>
              <a:rPr lang="en-US" dirty="0"/>
              <a:t>Their ease of use and graphical representation make them effective tools for constructing and applying stochastic population </a:t>
            </a:r>
            <a:r>
              <a:rPr lang="en-US" dirty="0" smtClean="0"/>
              <a:t>models</a:t>
            </a:r>
          </a:p>
          <a:p>
            <a:r>
              <a:rPr lang="en-US" dirty="0" smtClean="0"/>
              <a:t>Nodes represent System Variables(Input, Output, intermediate) and arrows represent relationships between variable</a:t>
            </a:r>
            <a:endParaRPr lang="en-IN" dirty="0"/>
          </a:p>
        </p:txBody>
      </p:sp>
    </p:spTree>
    <p:extLst>
      <p:ext uri="{BB962C8B-B14F-4D97-AF65-F5344CB8AC3E}">
        <p14:creationId xmlns:p14="http://schemas.microsoft.com/office/powerpoint/2010/main" xmlns="" val="506812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In a stochastic population model, variables may represent abundance of various age-classes, population parameters, stochastic events or environmental conditions</a:t>
            </a:r>
            <a:r>
              <a:rPr lang="en-US" dirty="0" smtClean="0"/>
              <a:t>.</a:t>
            </a:r>
          </a:p>
          <a:p>
            <a:r>
              <a:rPr lang="en-US" dirty="0" smtClean="0"/>
              <a:t>The </a:t>
            </a:r>
            <a:r>
              <a:rPr lang="en-US" dirty="0"/>
              <a:t>conditional probability relationships may be based on any available information, including experimental or </a:t>
            </a:r>
            <a:r>
              <a:rPr lang="en-US" dirty="0" smtClean="0"/>
              <a:t>field </a:t>
            </a:r>
            <a:r>
              <a:rPr lang="en-US" dirty="0"/>
              <a:t>results, simulation </a:t>
            </a:r>
            <a:r>
              <a:rPr lang="en-US" dirty="0" smtClean="0"/>
              <a:t>models.</a:t>
            </a:r>
            <a:endParaRPr lang="en-IN" dirty="0"/>
          </a:p>
        </p:txBody>
      </p:sp>
    </p:spTree>
    <p:extLst>
      <p:ext uri="{BB962C8B-B14F-4D97-AF65-F5344CB8AC3E}">
        <p14:creationId xmlns:p14="http://schemas.microsoft.com/office/powerpoint/2010/main" xmlns="" val="3019089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a:t>A key step in building a probability network is quantifying the relationship between each node and its parent(s). These relationships can be in the form of functional relations or discrete probability tables and can be derived from: (1) empirical data; (2) expert opinion or (3) </a:t>
            </a:r>
            <a:r>
              <a:rPr lang="en-US" dirty="0" smtClean="0"/>
              <a:t>simulation </a:t>
            </a:r>
            <a:r>
              <a:rPr lang="en-US" dirty="0"/>
              <a:t>model outputs</a:t>
            </a:r>
            <a:r>
              <a:rPr lang="en-US" dirty="0" smtClean="0"/>
              <a:t>.</a:t>
            </a:r>
          </a:p>
          <a:p>
            <a:r>
              <a:rPr lang="en-US" dirty="0"/>
              <a:t>Probability networks represent a statistically rigorous way to incorporate diverse information on stochasticity and uncertainty into population </a:t>
            </a:r>
            <a:r>
              <a:rPr lang="en-US" dirty="0" smtClean="0"/>
              <a:t>predictions.</a:t>
            </a:r>
          </a:p>
          <a:p>
            <a:r>
              <a:rPr lang="en-US" dirty="0" smtClean="0"/>
              <a:t>Probability </a:t>
            </a:r>
            <a:r>
              <a:rPr lang="en-US" dirty="0"/>
              <a:t>networks can assist in the separate and appropriate handling of stochasticity and uncertainty</a:t>
            </a:r>
            <a:endParaRPr lang="en-IN" dirty="0"/>
          </a:p>
        </p:txBody>
      </p:sp>
    </p:spTree>
    <p:extLst>
      <p:ext uri="{BB962C8B-B14F-4D97-AF65-F5344CB8AC3E}">
        <p14:creationId xmlns:p14="http://schemas.microsoft.com/office/powerpoint/2010/main" xmlns="" val="1564823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Probability </a:t>
            </a:r>
            <a:r>
              <a:rPr lang="en-US" dirty="0"/>
              <a:t>networks can be used effectively to identify data needs, including determination of which nodes have the most </a:t>
            </a:r>
            <a:r>
              <a:rPr lang="en-US" dirty="0" smtClean="0"/>
              <a:t>influence </a:t>
            </a:r>
            <a:r>
              <a:rPr lang="en-US" dirty="0"/>
              <a:t>on results due to the uncertainty associated with them (i.e., sensitivity and value of information analysis).</a:t>
            </a:r>
            <a:endParaRPr lang="en-IN" dirty="0"/>
          </a:p>
        </p:txBody>
      </p:sp>
    </p:spTree>
    <p:extLst>
      <p:ext uri="{BB962C8B-B14F-4D97-AF65-F5344CB8AC3E}">
        <p14:creationId xmlns:p14="http://schemas.microsoft.com/office/powerpoint/2010/main" xmlns="" val="2500248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itle 29"/>
          <p:cNvSpPr>
            <a:spLocks noGrp="1"/>
          </p:cNvSpPr>
          <p:nvPr>
            <p:ph type="title"/>
          </p:nvPr>
        </p:nvSpPr>
        <p:spPr/>
        <p:txBody>
          <a:bodyPr>
            <a:normAutofit fontScale="90000"/>
          </a:bodyPr>
          <a:lstStyle/>
          <a:p>
            <a:r>
              <a:rPr lang="en-US" dirty="0" smtClean="0"/>
              <a:t> </a:t>
            </a:r>
            <a:r>
              <a:rPr lang="en-US" dirty="0"/>
              <a:t>Structure of the population simulation model</a:t>
            </a:r>
            <a:endParaRPr lang="en-IN" dirty="0"/>
          </a:p>
        </p:txBody>
      </p:sp>
      <p:sp>
        <p:nvSpPr>
          <p:cNvPr id="4" name="Rectangle 3"/>
          <p:cNvSpPr/>
          <p:nvPr/>
        </p:nvSpPr>
        <p:spPr>
          <a:xfrm>
            <a:off x="215516" y="2348880"/>
            <a:ext cx="108012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Eggs</a:t>
            </a:r>
            <a:endParaRPr lang="en-IN" dirty="0"/>
          </a:p>
        </p:txBody>
      </p:sp>
      <p:cxnSp>
        <p:nvCxnSpPr>
          <p:cNvPr id="6" name="Straight Arrow Connector 5"/>
          <p:cNvCxnSpPr>
            <a:stCxn id="4" idx="3"/>
          </p:cNvCxnSpPr>
          <p:nvPr/>
        </p:nvCxnSpPr>
        <p:spPr>
          <a:xfrm>
            <a:off x="1295636" y="2672916"/>
            <a:ext cx="7920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2231740" y="3356992"/>
            <a:ext cx="180020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Fry Juveniles (age 1) </a:t>
            </a:r>
            <a:endParaRPr lang="en-IN" dirty="0"/>
          </a:p>
        </p:txBody>
      </p:sp>
      <p:sp>
        <p:nvSpPr>
          <p:cNvPr id="8" name="Rectangle 7"/>
          <p:cNvSpPr/>
          <p:nvPr/>
        </p:nvSpPr>
        <p:spPr>
          <a:xfrm>
            <a:off x="4572000" y="3359638"/>
            <a:ext cx="180020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Juveniles (age 2) </a:t>
            </a:r>
            <a:endParaRPr lang="en-IN" dirty="0"/>
          </a:p>
        </p:txBody>
      </p:sp>
      <p:sp>
        <p:nvSpPr>
          <p:cNvPr id="9" name="Rectangle 8"/>
          <p:cNvSpPr/>
          <p:nvPr/>
        </p:nvSpPr>
        <p:spPr>
          <a:xfrm>
            <a:off x="7182290" y="3347329"/>
            <a:ext cx="180020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Juveniles (age m-1) </a:t>
            </a:r>
            <a:endParaRPr lang="en-IN" dirty="0"/>
          </a:p>
        </p:txBody>
      </p:sp>
      <p:sp>
        <p:nvSpPr>
          <p:cNvPr id="10" name="Rectangle 9"/>
          <p:cNvSpPr/>
          <p:nvPr/>
        </p:nvSpPr>
        <p:spPr>
          <a:xfrm>
            <a:off x="863588" y="4725144"/>
            <a:ext cx="2052228"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Adults (age m)</a:t>
            </a:r>
            <a:endParaRPr lang="en-IN" dirty="0"/>
          </a:p>
        </p:txBody>
      </p:sp>
      <p:sp>
        <p:nvSpPr>
          <p:cNvPr id="11" name="Rectangle 10"/>
          <p:cNvSpPr/>
          <p:nvPr/>
        </p:nvSpPr>
        <p:spPr>
          <a:xfrm>
            <a:off x="3420228" y="4725144"/>
            <a:ext cx="2052228"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Adults (age m + 1) </a:t>
            </a:r>
            <a:endParaRPr lang="en-IN" dirty="0"/>
          </a:p>
        </p:txBody>
      </p:sp>
      <p:sp>
        <p:nvSpPr>
          <p:cNvPr id="12" name="Rectangle 11"/>
          <p:cNvSpPr/>
          <p:nvPr/>
        </p:nvSpPr>
        <p:spPr>
          <a:xfrm>
            <a:off x="6156176" y="4725144"/>
            <a:ext cx="2052228"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Adults (age m+ 9) </a:t>
            </a:r>
            <a:endParaRPr lang="en-IN" dirty="0"/>
          </a:p>
        </p:txBody>
      </p:sp>
      <p:cxnSp>
        <p:nvCxnSpPr>
          <p:cNvPr id="14" name="Straight Arrow Connector 13"/>
          <p:cNvCxnSpPr>
            <a:stCxn id="7" idx="3"/>
            <a:endCxn id="8" idx="1"/>
          </p:cNvCxnSpPr>
          <p:nvPr/>
        </p:nvCxnSpPr>
        <p:spPr>
          <a:xfrm>
            <a:off x="4031940" y="3753036"/>
            <a:ext cx="540060" cy="26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488324" y="4221088"/>
            <a:ext cx="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2195736" y="4509120"/>
            <a:ext cx="52925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2195736" y="4509120"/>
            <a:ext cx="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8316416" y="5517232"/>
            <a:ext cx="0"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755576" y="5877272"/>
            <a:ext cx="75608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755576" y="5517232"/>
            <a:ext cx="0" cy="360040"/>
          </a:xfrm>
          <a:prstGeom prst="line">
            <a:avLst/>
          </a:prstGeom>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031939" y="6130156"/>
            <a:ext cx="1223027" cy="369332"/>
          </a:xfrm>
          <a:prstGeom prst="rect">
            <a:avLst/>
          </a:prstGeom>
          <a:noFill/>
        </p:spPr>
        <p:txBody>
          <a:bodyPr wrap="none" rtlCol="0">
            <a:spAutoFit/>
          </a:bodyPr>
          <a:lstStyle/>
          <a:p>
            <a:r>
              <a:rPr lang="en-US" dirty="0" smtClean="0"/>
              <a:t>SPAWNING</a:t>
            </a:r>
            <a:endParaRPr lang="en-IN" dirty="0"/>
          </a:p>
        </p:txBody>
      </p:sp>
      <p:cxnSp>
        <p:nvCxnSpPr>
          <p:cNvPr id="35" name="Straight Connector 34"/>
          <p:cNvCxnSpPr/>
          <p:nvPr/>
        </p:nvCxnSpPr>
        <p:spPr>
          <a:xfrm flipH="1">
            <a:off x="323528" y="6314822"/>
            <a:ext cx="3528392" cy="0"/>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xmlns="" Requires="a14">
          <p:sp>
            <p:nvSpPr>
              <p:cNvPr id="38" name="TextBox 37"/>
              <p:cNvSpPr txBox="1"/>
              <p:nvPr/>
            </p:nvSpPr>
            <p:spPr>
              <a:xfrm>
                <a:off x="6364450" y="3656514"/>
                <a:ext cx="58381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IN" i="1" smtClean="0">
                          <a:latin typeface="Cambria Math"/>
                          <a:ea typeface="Cambria Math"/>
                        </a:rPr>
                        <m:t>°°°°</m:t>
                      </m:r>
                    </m:oMath>
                  </m:oMathPara>
                </a14:m>
                <a:endParaRPr lang="en-IN" dirty="0"/>
              </a:p>
            </p:txBody>
          </p:sp>
        </mc:Choice>
        <mc:Fallback>
          <p:sp>
            <p:nvSpPr>
              <p:cNvPr id="38" name="TextBox 37"/>
              <p:cNvSpPr txBox="1">
                <a:spLocks noRot="1" noChangeAspect="1" noMove="1" noResize="1" noEditPoints="1" noAdjustHandles="1" noChangeArrowheads="1" noChangeShapeType="1" noTextEdit="1"/>
              </p:cNvSpPr>
              <p:nvPr/>
            </p:nvSpPr>
            <p:spPr>
              <a:xfrm>
                <a:off x="6364450" y="3656514"/>
                <a:ext cx="583814" cy="369332"/>
              </a:xfrm>
              <a:prstGeom prst="rect">
                <a:avLst/>
              </a:prstGeom>
              <a:blipFill rotWithShape="1">
                <a:blip r:embed="rId2"/>
                <a:stretch>
                  <a:fillRect t="-8333" r="-13542" b="-26667"/>
                </a:stretch>
              </a:blipFill>
            </p:spPr>
            <p:txBody>
              <a:bodyPr/>
              <a:lstStyle/>
              <a:p>
                <a:r>
                  <a:rPr lang="en-IN">
                    <a:noFill/>
                  </a:rPr>
                  <a:t> </a:t>
                </a:r>
              </a:p>
            </p:txBody>
          </p:sp>
        </mc:Fallback>
      </mc:AlternateContent>
      <p:cxnSp>
        <p:nvCxnSpPr>
          <p:cNvPr id="40" name="Straight Arrow Connector 39"/>
          <p:cNvCxnSpPr/>
          <p:nvPr/>
        </p:nvCxnSpPr>
        <p:spPr>
          <a:xfrm>
            <a:off x="6804248" y="3789040"/>
            <a:ext cx="37804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endCxn id="11" idx="1"/>
          </p:cNvCxnSpPr>
          <p:nvPr/>
        </p:nvCxnSpPr>
        <p:spPr>
          <a:xfrm>
            <a:off x="2915816" y="5121188"/>
            <a:ext cx="50441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xmlns="" Requires="a14">
          <p:sp>
            <p:nvSpPr>
              <p:cNvPr id="44" name="TextBox 43"/>
              <p:cNvSpPr txBox="1"/>
              <p:nvPr/>
            </p:nvSpPr>
            <p:spPr>
              <a:xfrm>
                <a:off x="5364088" y="5003884"/>
                <a:ext cx="58381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IN" i="1" smtClean="0">
                          <a:latin typeface="Cambria Math"/>
                          <a:ea typeface="Cambria Math"/>
                        </a:rPr>
                        <m:t>°°°°</m:t>
                      </m:r>
                    </m:oMath>
                  </m:oMathPara>
                </a14:m>
                <a:endParaRPr lang="en-IN" dirty="0"/>
              </a:p>
            </p:txBody>
          </p:sp>
        </mc:Choice>
        <mc:Fallback>
          <p:sp>
            <p:nvSpPr>
              <p:cNvPr id="44" name="TextBox 43"/>
              <p:cNvSpPr txBox="1">
                <a:spLocks noRot="1" noChangeAspect="1" noMove="1" noResize="1" noEditPoints="1" noAdjustHandles="1" noChangeArrowheads="1" noChangeShapeType="1" noTextEdit="1"/>
              </p:cNvSpPr>
              <p:nvPr/>
            </p:nvSpPr>
            <p:spPr>
              <a:xfrm>
                <a:off x="5364088" y="5003884"/>
                <a:ext cx="583814" cy="369332"/>
              </a:xfrm>
              <a:prstGeom prst="rect">
                <a:avLst/>
              </a:prstGeom>
              <a:blipFill rotWithShape="1">
                <a:blip r:embed="rId3"/>
                <a:stretch>
                  <a:fillRect t="-8333" r="-12500" b="-26667"/>
                </a:stretch>
              </a:blipFill>
            </p:spPr>
            <p:txBody>
              <a:bodyPr/>
              <a:lstStyle/>
              <a:p>
                <a:r>
                  <a:rPr lang="en-IN">
                    <a:noFill/>
                  </a:rPr>
                  <a:t> </a:t>
                </a:r>
              </a:p>
            </p:txBody>
          </p:sp>
        </mc:Fallback>
      </mc:AlternateContent>
      <p:cxnSp>
        <p:nvCxnSpPr>
          <p:cNvPr id="45" name="Straight Arrow Connector 44"/>
          <p:cNvCxnSpPr/>
          <p:nvPr/>
        </p:nvCxnSpPr>
        <p:spPr>
          <a:xfrm>
            <a:off x="5783314" y="5155646"/>
            <a:ext cx="37804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6" name="Rectangle 45"/>
          <p:cNvSpPr/>
          <p:nvPr/>
        </p:nvSpPr>
        <p:spPr>
          <a:xfrm>
            <a:off x="2195736" y="2348880"/>
            <a:ext cx="914400" cy="6192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Fry</a:t>
            </a:r>
            <a:endParaRPr lang="en-IN" dirty="0"/>
          </a:p>
        </p:txBody>
      </p:sp>
      <p:cxnSp>
        <p:nvCxnSpPr>
          <p:cNvPr id="48" name="Straight Arrow Connector 47"/>
          <p:cNvCxnSpPr/>
          <p:nvPr/>
        </p:nvCxnSpPr>
        <p:spPr>
          <a:xfrm>
            <a:off x="2652936" y="2996952"/>
            <a:ext cx="0" cy="3503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V="1">
            <a:off x="323528" y="3172140"/>
            <a:ext cx="0" cy="31426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403056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Stochastic Models</a:t>
            </a:r>
            <a:endParaRPr lang="en-IN" dirty="0"/>
          </a:p>
        </p:txBody>
      </p:sp>
      <p:sp>
        <p:nvSpPr>
          <p:cNvPr id="3" name="Content Placeholder 2"/>
          <p:cNvSpPr>
            <a:spLocks noGrp="1"/>
          </p:cNvSpPr>
          <p:nvPr>
            <p:ph idx="1"/>
          </p:nvPr>
        </p:nvSpPr>
        <p:spPr/>
        <p:txBody>
          <a:bodyPr>
            <a:normAutofit lnSpcReduction="10000"/>
          </a:bodyPr>
          <a:lstStyle/>
          <a:p>
            <a:r>
              <a:rPr lang="en-US" dirty="0"/>
              <a:t>Bayesian Viability Assessment Module (</a:t>
            </a:r>
            <a:r>
              <a:rPr lang="en-US" dirty="0" err="1"/>
              <a:t>BayVAM</a:t>
            </a:r>
            <a:r>
              <a:rPr lang="en-US" dirty="0"/>
              <a:t>) is a stochastic, stage-structured demographic model that has been recast as a probability network by incorporating results from many Monte Carlo simulations over all possible combinations of model </a:t>
            </a:r>
            <a:r>
              <a:rPr lang="en-US" dirty="0" smtClean="0"/>
              <a:t>parameters.</a:t>
            </a:r>
          </a:p>
          <a:p>
            <a:r>
              <a:rPr lang="en-US" dirty="0"/>
              <a:t>The model underlying </a:t>
            </a:r>
            <a:r>
              <a:rPr lang="en-US" dirty="0" err="1"/>
              <a:t>BayVAM</a:t>
            </a:r>
            <a:r>
              <a:rPr lang="en-US" dirty="0"/>
              <a:t> is a stochastic life-cycle model (SLCM) of resident </a:t>
            </a:r>
            <a:r>
              <a:rPr lang="en-US" dirty="0" smtClean="0"/>
              <a:t>fish </a:t>
            </a:r>
            <a:r>
              <a:rPr lang="en-US" dirty="0"/>
              <a:t>populations</a:t>
            </a:r>
            <a:endParaRPr lang="en-IN" dirty="0"/>
          </a:p>
        </p:txBody>
      </p:sp>
    </p:spTree>
    <p:extLst>
      <p:ext uri="{BB962C8B-B14F-4D97-AF65-F5344CB8AC3E}">
        <p14:creationId xmlns:p14="http://schemas.microsoft.com/office/powerpoint/2010/main" xmlns="" val="377356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Causal Assessment of Trout Change using a Network model (CATCH-Net) is a probability network model developed to assess the relative importance of different local stress factors in limiting brown trout density in Swiss </a:t>
            </a:r>
            <a:r>
              <a:rPr lang="en-US" dirty="0" smtClean="0"/>
              <a:t>rivers.</a:t>
            </a:r>
            <a:endParaRPr lang="en-IN" dirty="0"/>
          </a:p>
        </p:txBody>
      </p:sp>
    </p:spTree>
    <p:extLst>
      <p:ext uri="{BB962C8B-B14F-4D97-AF65-F5344CB8AC3E}">
        <p14:creationId xmlns:p14="http://schemas.microsoft.com/office/powerpoint/2010/main" xmlns="" val="27700862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References</a:t>
            </a:r>
            <a:endParaRPr lang="en-IN"/>
          </a:p>
        </p:txBody>
      </p:sp>
      <p:sp>
        <p:nvSpPr>
          <p:cNvPr id="3" name="Content Placeholder 2"/>
          <p:cNvSpPr>
            <a:spLocks noGrp="1"/>
          </p:cNvSpPr>
          <p:nvPr>
            <p:ph idx="1"/>
          </p:nvPr>
        </p:nvSpPr>
        <p:spPr/>
        <p:txBody>
          <a:bodyPr/>
          <a:lstStyle/>
          <a:p>
            <a:r>
              <a:rPr lang="en-IN" dirty="0"/>
              <a:t>Stochastic population dynamic models as probability networks </a:t>
            </a:r>
            <a:r>
              <a:rPr lang="en-IN" dirty="0" smtClean="0"/>
              <a:t>M.E</a:t>
            </a:r>
            <a:r>
              <a:rPr lang="en-IN" dirty="0"/>
              <a:t>. </a:t>
            </a:r>
            <a:r>
              <a:rPr lang="en-IN" dirty="0" err="1" smtClean="0"/>
              <a:t>Borsuk</a:t>
            </a:r>
            <a:r>
              <a:rPr lang="en-IN" dirty="0" smtClean="0"/>
              <a:t> </a:t>
            </a:r>
            <a:r>
              <a:rPr lang="en-IN" dirty="0"/>
              <a:t>&amp; D.C. </a:t>
            </a:r>
            <a:r>
              <a:rPr lang="en-IN" dirty="0" smtClean="0"/>
              <a:t>Lee</a:t>
            </a:r>
          </a:p>
          <a:p>
            <a:r>
              <a:rPr lang="en-US" dirty="0" smtClean="0"/>
              <a:t>Environment and Ecology by PD Sharma</a:t>
            </a:r>
            <a:endParaRPr lang="en-IN" dirty="0" smtClean="0"/>
          </a:p>
          <a:p>
            <a:endParaRPr lang="en-IN" dirty="0"/>
          </a:p>
        </p:txBody>
      </p:sp>
    </p:spTree>
    <p:extLst>
      <p:ext uri="{BB962C8B-B14F-4D97-AF65-F5344CB8AC3E}">
        <p14:creationId xmlns:p14="http://schemas.microsoft.com/office/powerpoint/2010/main" xmlns="" val="4102863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Contents</a:t>
            </a:r>
            <a:endParaRPr lang="en-IN" dirty="0"/>
          </a:p>
        </p:txBody>
      </p:sp>
      <p:sp>
        <p:nvSpPr>
          <p:cNvPr id="3" name="Content Placeholder 2"/>
          <p:cNvSpPr>
            <a:spLocks noGrp="1"/>
          </p:cNvSpPr>
          <p:nvPr>
            <p:ph idx="1"/>
          </p:nvPr>
        </p:nvSpPr>
        <p:spPr/>
        <p:txBody>
          <a:bodyPr/>
          <a:lstStyle/>
          <a:p>
            <a:r>
              <a:rPr lang="en-US" dirty="0" smtClean="0"/>
              <a:t>Stochastic Model</a:t>
            </a:r>
          </a:p>
          <a:p>
            <a:r>
              <a:rPr lang="en-US" dirty="0" smtClean="0"/>
              <a:t>Stochastic Population Theory</a:t>
            </a:r>
          </a:p>
          <a:p>
            <a:r>
              <a:rPr lang="en-US" dirty="0" smtClean="0"/>
              <a:t>Categories of Stochastic Processes</a:t>
            </a:r>
          </a:p>
          <a:p>
            <a:r>
              <a:rPr lang="en-US" dirty="0" smtClean="0"/>
              <a:t>Probability Networks</a:t>
            </a:r>
          </a:p>
          <a:p>
            <a:r>
              <a:rPr lang="en-US" dirty="0" smtClean="0"/>
              <a:t>Examples of Stochastic Models</a:t>
            </a:r>
          </a:p>
          <a:p>
            <a:r>
              <a:rPr lang="en-US" dirty="0" smtClean="0"/>
              <a:t>References</a:t>
            </a:r>
            <a:endParaRPr lang="en-IN" dirty="0"/>
          </a:p>
        </p:txBody>
      </p:sp>
    </p:spTree>
    <p:extLst>
      <p:ext uri="{BB962C8B-B14F-4D97-AF65-F5344CB8AC3E}">
        <p14:creationId xmlns:p14="http://schemas.microsoft.com/office/powerpoint/2010/main" xmlns="" val="3865795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Stochastic Model</a:t>
            </a:r>
            <a:endParaRPr lang="en-IN" dirty="0"/>
          </a:p>
        </p:txBody>
      </p:sp>
      <p:sp>
        <p:nvSpPr>
          <p:cNvPr id="3" name="Content Placeholder 2"/>
          <p:cNvSpPr>
            <a:spLocks noGrp="1"/>
          </p:cNvSpPr>
          <p:nvPr>
            <p:ph idx="1"/>
          </p:nvPr>
        </p:nvSpPr>
        <p:spPr/>
        <p:txBody>
          <a:bodyPr/>
          <a:lstStyle/>
          <a:p>
            <a:r>
              <a:rPr lang="en-US" dirty="0"/>
              <a:t>A stochastic model is a mathematical model that uses randomness and probability to estimate the probability of potential outcomes. </a:t>
            </a:r>
            <a:r>
              <a:rPr lang="en-US"/>
              <a:t>It's based on the idea that a system can have many possible behaviors, starting from any given initial </a:t>
            </a:r>
            <a:r>
              <a:rPr lang="en-US" smtClean="0"/>
              <a:t>condition.</a:t>
            </a:r>
            <a:endParaRPr lang="en-IN"/>
          </a:p>
        </p:txBody>
      </p:sp>
    </p:spTree>
    <p:extLst>
      <p:ext uri="{BB962C8B-B14F-4D97-AF65-F5344CB8AC3E}">
        <p14:creationId xmlns:p14="http://schemas.microsoft.com/office/powerpoint/2010/main" xmlns="" val="2786655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Stochastic Population Theory</a:t>
            </a:r>
            <a:endParaRPr lang="en-IN" dirty="0"/>
          </a:p>
        </p:txBody>
      </p:sp>
      <p:sp>
        <p:nvSpPr>
          <p:cNvPr id="3" name="Content Placeholder 2"/>
          <p:cNvSpPr>
            <a:spLocks noGrp="1"/>
          </p:cNvSpPr>
          <p:nvPr>
            <p:ph idx="1"/>
          </p:nvPr>
        </p:nvSpPr>
        <p:spPr/>
        <p:txBody>
          <a:bodyPr/>
          <a:lstStyle/>
          <a:p>
            <a:r>
              <a:rPr lang="en-US" dirty="0"/>
              <a:t>Stochastic theory deals with random influences on populations and on the vital events experienced by their members</a:t>
            </a:r>
            <a:r>
              <a:rPr lang="en-US" dirty="0" smtClean="0"/>
              <a:t>.</a:t>
            </a:r>
          </a:p>
          <a:p>
            <a:r>
              <a:rPr lang="en-US" dirty="0" smtClean="0"/>
              <a:t>Unlike deterministic models which are based on mathematical equation and ignore random variations stochastic model include sources of variations.</a:t>
            </a:r>
            <a:endParaRPr lang="en-IN" dirty="0"/>
          </a:p>
        </p:txBody>
      </p:sp>
    </p:spTree>
    <p:extLst>
      <p:ext uri="{BB962C8B-B14F-4D97-AF65-F5344CB8AC3E}">
        <p14:creationId xmlns:p14="http://schemas.microsoft.com/office/powerpoint/2010/main" xmlns="" val="1709105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Sources of variability include:</a:t>
            </a:r>
          </a:p>
          <a:p>
            <a:pPr marL="514350" indent="-514350">
              <a:buAutoNum type="arabicParenBoth"/>
            </a:pPr>
            <a:r>
              <a:rPr lang="en-US" dirty="0"/>
              <a:t>T</a:t>
            </a:r>
            <a:r>
              <a:rPr lang="en-US" dirty="0" smtClean="0"/>
              <a:t>emporal </a:t>
            </a:r>
            <a:r>
              <a:rPr lang="en-US" dirty="0"/>
              <a:t>or spatial variation in population structure and environmental </a:t>
            </a:r>
            <a:r>
              <a:rPr lang="en-US" dirty="0" smtClean="0"/>
              <a:t>conditions</a:t>
            </a:r>
            <a:endParaRPr lang="en-US" dirty="0"/>
          </a:p>
          <a:p>
            <a:pPr marL="514350" indent="-514350">
              <a:buAutoNum type="arabicParenBoth"/>
            </a:pPr>
            <a:r>
              <a:rPr lang="en-US" dirty="0" smtClean="0"/>
              <a:t> Intra population </a:t>
            </a:r>
            <a:r>
              <a:rPr lang="en-US" dirty="0"/>
              <a:t>variation among individuals </a:t>
            </a:r>
          </a:p>
          <a:p>
            <a:pPr marL="514350" indent="-514350">
              <a:buAutoNum type="arabicParenBoth"/>
            </a:pPr>
            <a:r>
              <a:rPr lang="en-US" dirty="0" smtClean="0"/>
              <a:t> Uncertainty </a:t>
            </a:r>
            <a:r>
              <a:rPr lang="en-US" dirty="0"/>
              <a:t>in parameter </a:t>
            </a:r>
            <a:r>
              <a:rPr lang="en-US" dirty="0" smtClean="0"/>
              <a:t>estimates</a:t>
            </a:r>
          </a:p>
          <a:p>
            <a:pPr marL="0" indent="0">
              <a:buNone/>
            </a:pPr>
            <a:endParaRPr lang="en-IN" dirty="0"/>
          </a:p>
        </p:txBody>
      </p:sp>
    </p:spTree>
    <p:extLst>
      <p:ext uri="{BB962C8B-B14F-4D97-AF65-F5344CB8AC3E}">
        <p14:creationId xmlns:p14="http://schemas.microsoft.com/office/powerpoint/2010/main" xmlns="" val="547985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Categories of Stochastic Processes</a:t>
            </a:r>
            <a:endParaRPr lang="en-IN"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b="1" dirty="0" smtClean="0"/>
              <a:t>Demographic </a:t>
            </a:r>
            <a:r>
              <a:rPr lang="en-US" b="1" dirty="0"/>
              <a:t>stochasticity </a:t>
            </a:r>
            <a:r>
              <a:rPr lang="en-US" dirty="0"/>
              <a:t>arises from random </a:t>
            </a:r>
            <a:r>
              <a:rPr lang="en-US" dirty="0" smtClean="0"/>
              <a:t>fluctuations </a:t>
            </a:r>
            <a:r>
              <a:rPr lang="en-US" dirty="0"/>
              <a:t>in the sequence of births and deaths in a population. Even if the expected number of births and deaths is equal, there can be a sequence of consecutive births or deaths by random chance alone. Thus, the number of survivors present at a given time will be dictated by the actual sequence that occurs. This will have negligible effect on a large population, but can have a large effect on the persistence of a small population.</a:t>
            </a:r>
            <a:endParaRPr lang="en-IN" dirty="0"/>
          </a:p>
        </p:txBody>
      </p:sp>
    </p:spTree>
    <p:extLst>
      <p:ext uri="{BB962C8B-B14F-4D97-AF65-F5344CB8AC3E}">
        <p14:creationId xmlns:p14="http://schemas.microsoft.com/office/powerpoint/2010/main" xmlns="" val="2909364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buFont typeface="+mj-lt"/>
              <a:buAutoNum type="arabicPeriod" startAt="2"/>
            </a:pPr>
            <a:r>
              <a:rPr lang="en-US" b="1" dirty="0"/>
              <a:t>Environmental stochasticity </a:t>
            </a:r>
            <a:r>
              <a:rPr lang="en-US" dirty="0"/>
              <a:t>is variation in habitat, weather, and other external factors that affect population survival and birth rates. Such variations can be attributed to typical variability in characteristics such as temperature, rainfall or stream </a:t>
            </a:r>
            <a:r>
              <a:rPr lang="en-US" dirty="0" smtClean="0"/>
              <a:t>flow</a:t>
            </a:r>
            <a:r>
              <a:rPr lang="en-US" dirty="0"/>
              <a:t>, or to the occurrence of extreme events of low frequency, such as </a:t>
            </a:r>
            <a:r>
              <a:rPr lang="en-US" dirty="0" smtClean="0"/>
              <a:t>fire</a:t>
            </a:r>
            <a:r>
              <a:rPr lang="en-US" dirty="0"/>
              <a:t>, </a:t>
            </a:r>
            <a:r>
              <a:rPr lang="en-US" dirty="0" smtClean="0"/>
              <a:t>flood </a:t>
            </a:r>
            <a:r>
              <a:rPr lang="en-US" dirty="0"/>
              <a:t>or drought.</a:t>
            </a:r>
            <a:endParaRPr lang="en-IN" dirty="0"/>
          </a:p>
        </p:txBody>
      </p:sp>
    </p:spTree>
    <p:extLst>
      <p:ext uri="{BB962C8B-B14F-4D97-AF65-F5344CB8AC3E}">
        <p14:creationId xmlns:p14="http://schemas.microsoft.com/office/powerpoint/2010/main" xmlns="" val="4211786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buFont typeface="+mj-lt"/>
              <a:buAutoNum type="arabicPeriod" startAt="3"/>
            </a:pPr>
            <a:r>
              <a:rPr lang="en-US" b="1" dirty="0"/>
              <a:t>Individual stochasticity </a:t>
            </a:r>
            <a:r>
              <a:rPr lang="en-US" dirty="0"/>
              <a:t>refers to genetic variability among members of a population (i.e., some members are inherently better able to survive than others). Phenotypic variation may also be important, such as effects of poor food availability at early life stages on growth rates and body </a:t>
            </a:r>
            <a:r>
              <a:rPr lang="en-US" dirty="0" smtClean="0"/>
              <a:t>size.</a:t>
            </a:r>
            <a:endParaRPr lang="en-IN" dirty="0"/>
          </a:p>
        </p:txBody>
      </p:sp>
    </p:spTree>
    <p:extLst>
      <p:ext uri="{BB962C8B-B14F-4D97-AF65-F5344CB8AC3E}">
        <p14:creationId xmlns:p14="http://schemas.microsoft.com/office/powerpoint/2010/main" xmlns="" val="3499944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Combinations of demographic and environmental stochasticity influence population abundance. This is specially critical for small and restricted population.</a:t>
            </a:r>
          </a:p>
          <a:p>
            <a:r>
              <a:rPr lang="en-US" dirty="0" smtClean="0"/>
              <a:t>Stochastic models can be created  by starting with deterministic model and including probability distributions in model parameters.</a:t>
            </a:r>
          </a:p>
          <a:p>
            <a:r>
              <a:rPr lang="en-US" dirty="0" smtClean="0"/>
              <a:t>The </a:t>
            </a:r>
            <a:r>
              <a:rPr lang="en-US" dirty="0"/>
              <a:t>other way is </a:t>
            </a:r>
            <a:r>
              <a:rPr lang="en-US" dirty="0" smtClean="0"/>
              <a:t>to focus </a:t>
            </a:r>
            <a:r>
              <a:rPr lang="en-US" dirty="0"/>
              <a:t>on the state variables of the model rather than the parameters. Given the state of the system at time t, the likelihood or probability of all possible </a:t>
            </a:r>
            <a:r>
              <a:rPr lang="en-US" dirty="0" smtClean="0"/>
              <a:t>future </a:t>
            </a:r>
            <a:r>
              <a:rPr lang="en-US" dirty="0"/>
              <a:t>states at time t + 1 are assessed. </a:t>
            </a:r>
            <a:endParaRPr lang="en-US" dirty="0" smtClean="0"/>
          </a:p>
          <a:p>
            <a:r>
              <a:rPr lang="en-US" dirty="0" smtClean="0"/>
              <a:t>The </a:t>
            </a:r>
            <a:r>
              <a:rPr lang="en-US" dirty="0"/>
              <a:t>range of possible future states together with their probabilities </a:t>
            </a:r>
            <a:r>
              <a:rPr lang="en-US" dirty="0" smtClean="0"/>
              <a:t>defines </a:t>
            </a:r>
            <a:r>
              <a:rPr lang="en-US" dirty="0"/>
              <a:t>a probability distribution, which is the fundamental building block of a stochastic process model. </a:t>
            </a:r>
            <a:endParaRPr lang="en-IN" dirty="0"/>
          </a:p>
        </p:txBody>
      </p:sp>
    </p:spTree>
    <p:extLst>
      <p:ext uri="{BB962C8B-B14F-4D97-AF65-F5344CB8AC3E}">
        <p14:creationId xmlns:p14="http://schemas.microsoft.com/office/powerpoint/2010/main" xmlns="" val="30623184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1439</TotalTime>
  <Words>804</Words>
  <Application>Microsoft Office PowerPoint</Application>
  <PresentationFormat>On-screen Show (4:3)</PresentationFormat>
  <Paragraphs>54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Stochastic Model of population growth  Dr Mohammed Shoeb Assistant Professor Department of Zoology Govt. Dr WW Patankar Girl’s PG College, Durg</vt:lpstr>
      <vt:lpstr>Contents</vt:lpstr>
      <vt:lpstr>Stochastic Model</vt:lpstr>
      <vt:lpstr>Stochastic Population Theory</vt:lpstr>
      <vt:lpstr>Slide 5</vt:lpstr>
      <vt:lpstr>Categories of Stochastic Processes</vt:lpstr>
      <vt:lpstr>Slide 7</vt:lpstr>
      <vt:lpstr>Slide 8</vt:lpstr>
      <vt:lpstr>Slide 9</vt:lpstr>
      <vt:lpstr>Probability Networks</vt:lpstr>
      <vt:lpstr>Slide 11</vt:lpstr>
      <vt:lpstr>Slide 12</vt:lpstr>
      <vt:lpstr>Slide 13</vt:lpstr>
      <vt:lpstr> Structure of the population simulation model</vt:lpstr>
      <vt:lpstr>Examples of Stochastic Models</vt:lpstr>
      <vt:lpstr>Slide 16</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Stochastic and Time Lag Model of population growth</dc:title>
  <dc:creator>user</dc:creator>
  <cp:lastModifiedBy>zoology</cp:lastModifiedBy>
  <cp:revision>36</cp:revision>
  <dcterms:created xsi:type="dcterms:W3CDTF">2024-09-23T17:19:46Z</dcterms:created>
  <dcterms:modified xsi:type="dcterms:W3CDTF">2025-07-14T11:04:09Z</dcterms:modified>
</cp:coreProperties>
</file>